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9" r:id="rId1"/>
  </p:sldMasterIdLst>
  <p:notesMasterIdLst>
    <p:notesMasterId r:id="rId34"/>
  </p:notesMasterIdLst>
  <p:handoutMasterIdLst>
    <p:handoutMasterId r:id="rId35"/>
  </p:handoutMasterIdLst>
  <p:sldIdLst>
    <p:sldId id="256" r:id="rId2"/>
    <p:sldId id="322" r:id="rId3"/>
    <p:sldId id="323" r:id="rId4"/>
    <p:sldId id="324" r:id="rId5"/>
    <p:sldId id="314" r:id="rId6"/>
    <p:sldId id="315" r:id="rId7"/>
    <p:sldId id="277" r:id="rId8"/>
    <p:sldId id="293" r:id="rId9"/>
    <p:sldId id="294" r:id="rId10"/>
    <p:sldId id="295" r:id="rId11"/>
    <p:sldId id="306" r:id="rId12"/>
    <p:sldId id="326" r:id="rId13"/>
    <p:sldId id="327" r:id="rId14"/>
    <p:sldId id="328" r:id="rId15"/>
    <p:sldId id="329" r:id="rId16"/>
    <p:sldId id="330" r:id="rId17"/>
    <p:sldId id="331" r:id="rId18"/>
    <p:sldId id="332" r:id="rId19"/>
    <p:sldId id="333" r:id="rId20"/>
    <p:sldId id="334" r:id="rId21"/>
    <p:sldId id="335" r:id="rId22"/>
    <p:sldId id="336" r:id="rId23"/>
    <p:sldId id="337" r:id="rId24"/>
    <p:sldId id="320" r:id="rId25"/>
    <p:sldId id="313" r:id="rId26"/>
    <p:sldId id="321" r:id="rId27"/>
    <p:sldId id="325" r:id="rId28"/>
    <p:sldId id="316" r:id="rId29"/>
    <p:sldId id="319" r:id="rId30"/>
    <p:sldId id="317" r:id="rId31"/>
    <p:sldId id="318" r:id="rId32"/>
    <p:sldId id="268" r:id="rId33"/>
  </p:sldIdLst>
  <p:sldSz cx="9144000" cy="6858000" type="screen4x3"/>
  <p:notesSz cx="6735763" cy="98663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6" autoAdjust="0"/>
    <p:restoredTop sz="94550" autoAdjust="0"/>
  </p:normalViewPr>
  <p:slideViewPr>
    <p:cSldViewPr>
      <p:cViewPr varScale="1">
        <p:scale>
          <a:sx n="118" d="100"/>
          <a:sy n="118" d="100"/>
        </p:scale>
        <p:origin x="-79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55B118C-0B82-468F-8AE1-8B28A9213420}" type="datetimeFigureOut">
              <a:rPr lang="en-US"/>
              <a:pPr>
                <a:defRPr/>
              </a:pPr>
              <a:t>3/6/2017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4BD8ED5-4EEE-4488-ADEA-C7DEA79B18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4503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6300"/>
            <a:ext cx="538956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B9A1974-0E14-4A7B-86D0-F937DCEB65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480557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5427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455613" y="1920875"/>
            <a:ext cx="8226425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5428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F9AE8-F7AF-44B6-950D-A720B2B096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E6392-FA56-4986-91F0-891D34889C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273050"/>
            <a:ext cx="2055813" cy="58229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5613" y="273050"/>
            <a:ext cx="6018212" cy="58229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BC530-77DC-45A8-BBB6-FA0BBED8A6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EDE37-F809-42BA-B1CB-FF99593A40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6551BA-1A6D-4BF7-8196-50126FCBCB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5613" y="1598613"/>
            <a:ext cx="4037012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5025" y="1598613"/>
            <a:ext cx="40370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D8974-B8D3-4F7D-9C09-3DCB46F3C1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B8A3E-07FC-45FA-AF82-3B4F0F591D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A0CE35-BCA2-4DB7-B669-CA5AF256B3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5B2413-FB64-429A-A9F9-220B15E3A0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7A1159-0FD5-4EDE-A4FE-B04BA10022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FE143-C5F7-4F67-988C-2E858E1E41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63529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14339" name="Freeform 3"/>
            <p:cNvSpPr>
              <a:spLocks/>
            </p:cNvSpPr>
            <p:nvPr userDrawn="1"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3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14341" name="Freeform 5"/>
              <p:cNvSpPr>
                <a:spLocks/>
              </p:cNvSpPr>
              <p:nvPr userDrawn="1"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42" name="Freeform 6"/>
              <p:cNvSpPr>
                <a:spLocks/>
              </p:cNvSpPr>
              <p:nvPr userDrawn="1"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43" name="Freeform 7"/>
              <p:cNvSpPr>
                <a:spLocks/>
              </p:cNvSpPr>
              <p:nvPr userDrawn="1"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44" name="Freeform 8"/>
              <p:cNvSpPr>
                <a:spLocks/>
              </p:cNvSpPr>
              <p:nvPr userDrawn="1"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45" name="Freeform 9"/>
              <p:cNvSpPr>
                <a:spLocks/>
              </p:cNvSpPr>
              <p:nvPr userDrawn="1"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46" name="Freeform 10"/>
              <p:cNvSpPr>
                <a:spLocks/>
              </p:cNvSpPr>
              <p:nvPr userDrawn="1"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47" name="Freeform 11"/>
              <p:cNvSpPr>
                <a:spLocks/>
              </p:cNvSpPr>
              <p:nvPr userDrawn="1"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48" name="Freeform 12"/>
              <p:cNvSpPr>
                <a:spLocks/>
              </p:cNvSpPr>
              <p:nvPr userDrawn="1"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49" name="Freeform 13"/>
              <p:cNvSpPr>
                <a:spLocks/>
              </p:cNvSpPr>
              <p:nvPr userDrawn="1"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50" name="Freeform 14"/>
              <p:cNvSpPr>
                <a:spLocks/>
              </p:cNvSpPr>
              <p:nvPr userDrawn="1"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51" name="Freeform 15"/>
              <p:cNvSpPr>
                <a:spLocks/>
              </p:cNvSpPr>
              <p:nvPr userDrawn="1"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52" name="Freeform 16"/>
              <p:cNvSpPr>
                <a:spLocks/>
              </p:cNvSpPr>
              <p:nvPr userDrawn="1"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53" name="Freeform 17"/>
              <p:cNvSpPr>
                <a:spLocks/>
              </p:cNvSpPr>
              <p:nvPr userDrawn="1"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54" name="Freeform 18"/>
              <p:cNvSpPr>
                <a:spLocks/>
              </p:cNvSpPr>
              <p:nvPr userDrawn="1"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55" name="Freeform 19"/>
              <p:cNvSpPr>
                <a:spLocks/>
              </p:cNvSpPr>
              <p:nvPr userDrawn="1"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56" name="Freeform 20"/>
              <p:cNvSpPr>
                <a:spLocks/>
              </p:cNvSpPr>
              <p:nvPr userDrawn="1"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57" name="Freeform 21"/>
              <p:cNvSpPr>
                <a:spLocks/>
              </p:cNvSpPr>
              <p:nvPr userDrawn="1"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58" name="Freeform 22"/>
              <p:cNvSpPr>
                <a:spLocks/>
              </p:cNvSpPr>
              <p:nvPr userDrawn="1"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59" name="Freeform 23"/>
              <p:cNvSpPr>
                <a:spLocks/>
              </p:cNvSpPr>
              <p:nvPr userDrawn="1"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60" name="Freeform 24"/>
              <p:cNvSpPr>
                <a:spLocks/>
              </p:cNvSpPr>
              <p:nvPr userDrawn="1"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61" name="Freeform 25"/>
              <p:cNvSpPr>
                <a:spLocks/>
              </p:cNvSpPr>
              <p:nvPr userDrawn="1"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62" name="Freeform 26"/>
              <p:cNvSpPr>
                <a:spLocks/>
              </p:cNvSpPr>
              <p:nvPr userDrawn="1"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63" name="Freeform 27"/>
              <p:cNvSpPr>
                <a:spLocks/>
              </p:cNvSpPr>
              <p:nvPr userDrawn="1"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64" name="Freeform 28"/>
              <p:cNvSpPr>
                <a:spLocks/>
              </p:cNvSpPr>
              <p:nvPr userDrawn="1"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65" name="Freeform 29"/>
              <p:cNvSpPr>
                <a:spLocks/>
              </p:cNvSpPr>
              <p:nvPr userDrawn="1"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059" name="Group 30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14367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4368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4369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4370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4371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4372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4373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4374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4375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4376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4377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4378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4379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4380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4381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grpSp>
            <p:nvGrpSpPr>
              <p:cNvPr id="1060" name="Group 46"/>
              <p:cNvGrpSpPr>
                <a:grpSpLocks/>
              </p:cNvGrpSpPr>
              <p:nvPr userDrawn="1"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14383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4384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grpSp>
            <p:nvGrpSpPr>
              <p:cNvPr id="1061" name="Group 49"/>
              <p:cNvGrpSpPr>
                <a:grpSpLocks/>
              </p:cNvGrpSpPr>
              <p:nvPr userDrawn="1"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14386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4387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4388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4389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4390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4391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4392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4393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4394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sp>
            <p:nvSpPr>
              <p:cNvPr id="14395" name="Freeform 59"/>
              <p:cNvSpPr>
                <a:spLocks/>
              </p:cNvSpPr>
              <p:nvPr userDrawn="1"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96" name="Freeform 60"/>
              <p:cNvSpPr>
                <a:spLocks/>
              </p:cNvSpPr>
              <p:nvPr userDrawn="1"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97" name="Freeform 61"/>
              <p:cNvSpPr>
                <a:spLocks/>
              </p:cNvSpPr>
              <p:nvPr userDrawn="1"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98" name="Freeform 62"/>
              <p:cNvSpPr>
                <a:spLocks/>
              </p:cNvSpPr>
              <p:nvPr userDrawn="1"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399" name="Freeform 63"/>
              <p:cNvSpPr>
                <a:spLocks/>
              </p:cNvSpPr>
              <p:nvPr userDrawn="1"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400" name="Freeform 64"/>
              <p:cNvSpPr>
                <a:spLocks/>
              </p:cNvSpPr>
              <p:nvPr userDrawn="1"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401" name="Freeform 65"/>
              <p:cNvSpPr>
                <a:spLocks/>
              </p:cNvSpPr>
              <p:nvPr userDrawn="1"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402" name="Freeform 66"/>
              <p:cNvSpPr>
                <a:spLocks/>
              </p:cNvSpPr>
              <p:nvPr userDrawn="1"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4403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73050"/>
            <a:ext cx="8226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4404" name="Rectangle 6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5613" y="624205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405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2050"/>
            <a:ext cx="2895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406" name="Rectangle 7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205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5F512E1-D8F7-4EA7-BC51-9A0EBA8178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407" name="Rectangle 7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598613"/>
            <a:ext cx="8226425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8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0"/>
            <a:ext cx="8893175" cy="263683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АГЕНТСТВО ПО АККРЕДИТАЦИИ ОБРАЗОВАТЕЛЬНЫХ ПРОГРАММ И ОРГАНИЗАЦИЙ (ААОПО) </a:t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2708275"/>
            <a:ext cx="9144000" cy="35290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800" dirty="0" smtClean="0"/>
              <a:t>Состояние, проблемы и перспективы независимой аккредитации учебных заведений и программ в </a:t>
            </a:r>
            <a:r>
              <a:rPr lang="ru-RU" sz="2800" dirty="0" err="1" smtClean="0"/>
              <a:t>Кыргызской</a:t>
            </a:r>
            <a:r>
              <a:rPr lang="ru-RU" sz="2800" dirty="0" smtClean="0"/>
              <a:t> Республике 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Исмаилов </a:t>
            </a:r>
            <a:r>
              <a:rPr lang="ru-RU" sz="2400" dirty="0" err="1" smtClean="0"/>
              <a:t>Бактыбек</a:t>
            </a:r>
            <a:r>
              <a:rPr lang="ru-RU" sz="2400" dirty="0" smtClean="0"/>
              <a:t> </a:t>
            </a:r>
            <a:r>
              <a:rPr lang="ru-RU" sz="2400" dirty="0" err="1" smtClean="0"/>
              <a:t>Искакович</a:t>
            </a:r>
            <a:r>
              <a:rPr lang="ru-RU" sz="2400" dirty="0" smtClean="0"/>
              <a:t>, директор ААОПО,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д.т.н., профессор 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z="2400" dirty="0"/>
          </a:p>
          <a:p>
            <a:pPr eaLnBrk="1" hangingPunct="1">
              <a:lnSpc>
                <a:spcPct val="90000"/>
              </a:lnSpc>
              <a:defRPr/>
            </a:pPr>
            <a:endParaRPr lang="ru-RU" sz="2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ru-RU" sz="2000" b="1" dirty="0" smtClean="0">
                <a:latin typeface="Times New Roman" pitchFamily="18" charset="0"/>
              </a:rPr>
              <a:t>Бишкек, АУЦА, </a:t>
            </a:r>
            <a:r>
              <a:rPr lang="ru-RU" sz="2000" b="1" dirty="0" smtClean="0">
                <a:latin typeface="Times New Roman" pitchFamily="18" charset="0"/>
              </a:rPr>
              <a:t>10 </a:t>
            </a:r>
            <a:r>
              <a:rPr lang="ru-RU" sz="2000" b="1" dirty="0" smtClean="0">
                <a:latin typeface="Times New Roman" pitchFamily="18" charset="0"/>
              </a:rPr>
              <a:t>марта 2017 года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z="2000" b="1" dirty="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ru-RU" sz="20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Подзаконные </a:t>
            </a:r>
            <a:r>
              <a:rPr lang="ru-RU" dirty="0"/>
              <a:t>акты </a:t>
            </a:r>
            <a:r>
              <a:rPr lang="ru-RU" dirty="0" smtClean="0"/>
              <a:t>(3)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5720" y="1214422"/>
            <a:ext cx="8226425" cy="4497387"/>
          </a:xfrm>
        </p:spPr>
        <p:txBody>
          <a:bodyPr/>
          <a:lstStyle/>
          <a:p>
            <a:r>
              <a:rPr lang="ru-RU" sz="2800" b="1" dirty="0" smtClean="0">
                <a:effectLst/>
              </a:rPr>
              <a:t>Минимальные требования , предъявляемые к </a:t>
            </a:r>
            <a:r>
              <a:rPr lang="ru-RU" sz="2800" b="1" dirty="0">
                <a:effectLst/>
              </a:rPr>
              <a:t>аккредитуемым образовательным организациям </a:t>
            </a:r>
            <a:r>
              <a:rPr lang="ru-RU" sz="2800" b="1" dirty="0" smtClean="0">
                <a:effectLst/>
              </a:rPr>
              <a:t>начального, среднего и высшего </a:t>
            </a:r>
            <a:r>
              <a:rPr lang="ru-RU" sz="2800" b="1" dirty="0">
                <a:effectLst/>
              </a:rPr>
              <a:t>профессионального образования </a:t>
            </a:r>
            <a:r>
              <a:rPr lang="ru-RU" sz="2800" b="1" dirty="0" err="1">
                <a:effectLst/>
              </a:rPr>
              <a:t>Кыргызской</a:t>
            </a:r>
            <a:r>
              <a:rPr lang="ru-RU" sz="2800" b="1" dirty="0">
                <a:effectLst/>
              </a:rPr>
              <a:t> </a:t>
            </a:r>
            <a:r>
              <a:rPr lang="ru-RU" sz="2800" b="1" dirty="0" smtClean="0">
                <a:effectLst/>
              </a:rPr>
              <a:t>Республики.</a:t>
            </a:r>
          </a:p>
          <a:p>
            <a:r>
              <a:rPr lang="ru-RU" sz="2800" dirty="0" smtClean="0">
                <a:effectLst/>
              </a:rPr>
              <a:t>Утверждены постановлением Правительства </a:t>
            </a:r>
            <a:r>
              <a:rPr lang="ru-RU" sz="2800" dirty="0" err="1" smtClean="0">
                <a:effectLst/>
              </a:rPr>
              <a:t>Кыргызской</a:t>
            </a:r>
            <a:r>
              <a:rPr lang="ru-RU" sz="2800" dirty="0" smtClean="0">
                <a:effectLst/>
              </a:rPr>
              <a:t> Республики от 4.10.2016  № 525</a:t>
            </a:r>
          </a:p>
          <a:p>
            <a:r>
              <a:rPr lang="ru-RU" sz="2800" dirty="0" smtClean="0">
                <a:effectLst/>
              </a:rPr>
              <a:t>Данные Минимальные требования (</a:t>
            </a:r>
            <a:r>
              <a:rPr lang="ru-RU" sz="2800" dirty="0" err="1" smtClean="0">
                <a:effectLst/>
              </a:rPr>
              <a:t>Аккредитационные</a:t>
            </a:r>
            <a:r>
              <a:rPr lang="ru-RU" sz="2800" dirty="0" smtClean="0">
                <a:effectLst/>
              </a:rPr>
              <a:t> стандарты и критерии) были разработаны на основе Европейских стандартов </a:t>
            </a:r>
            <a:r>
              <a:rPr lang="en-US" sz="2800" dirty="0" smtClean="0">
                <a:effectLst/>
              </a:rPr>
              <a:t>ESG – 2015.</a:t>
            </a:r>
            <a:endParaRPr lang="ru-RU" sz="2800" dirty="0" smtClean="0"/>
          </a:p>
          <a:p>
            <a:endParaRPr lang="ru-RU" dirty="0">
              <a:effectLst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692550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6425" cy="1143000"/>
          </a:xfrm>
        </p:spPr>
        <p:txBody>
          <a:bodyPr/>
          <a:lstStyle/>
          <a:p>
            <a:r>
              <a:rPr lang="ru-RU" sz="3200" b="1" dirty="0" smtClean="0"/>
              <a:t>Минимальные требования (</a:t>
            </a:r>
            <a:r>
              <a:rPr lang="ru-RU" sz="3200" b="1" dirty="0" err="1" smtClean="0"/>
              <a:t>аккредитационные</a:t>
            </a:r>
            <a:r>
              <a:rPr lang="ru-RU" sz="3200" b="1" dirty="0" smtClean="0"/>
              <a:t> стандарты)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142984"/>
            <a:ext cx="8226425" cy="4497387"/>
          </a:xfrm>
        </p:spPr>
        <p:txBody>
          <a:bodyPr/>
          <a:lstStyle/>
          <a:p>
            <a:r>
              <a:rPr lang="ru-RU" sz="2400" dirty="0" smtClean="0"/>
              <a:t>Политика обеспечения качества образования;</a:t>
            </a:r>
          </a:p>
          <a:p>
            <a:r>
              <a:rPr lang="ru-RU" sz="2400" dirty="0" smtClean="0"/>
              <a:t>Разработка, утверждение, мониторинг и периодическая оценка образовательных программ;</a:t>
            </a:r>
          </a:p>
          <a:p>
            <a:r>
              <a:rPr lang="ru-RU" sz="2400" dirty="0" smtClean="0"/>
              <a:t>Личностно-ориентированное обучение и оценка успеваемости обучающихся (студентов);</a:t>
            </a:r>
          </a:p>
          <a:p>
            <a:r>
              <a:rPr lang="ru-RU" sz="2400" dirty="0" smtClean="0"/>
              <a:t>Прием обучающихся (студентов), признание результатов образования и выпуск обучающихся (студентов);</a:t>
            </a:r>
          </a:p>
          <a:p>
            <a:r>
              <a:rPr lang="ru-RU" sz="2400" dirty="0" smtClean="0"/>
              <a:t>Преподавательский и учебно-вспомогательный состав;</a:t>
            </a:r>
          </a:p>
          <a:p>
            <a:r>
              <a:rPr lang="ru-RU" sz="2400" dirty="0" smtClean="0"/>
              <a:t>Материально-техническая база и информационные ресурсы;</a:t>
            </a:r>
          </a:p>
          <a:p>
            <a:r>
              <a:rPr lang="ru-RU" sz="2400" dirty="0" smtClean="0"/>
              <a:t>Управление информацией и доведение ее до </a:t>
            </a:r>
            <a:r>
              <a:rPr lang="ru-RU" sz="2400" dirty="0" smtClean="0"/>
              <a:t>общественности.</a:t>
            </a:r>
            <a:endParaRPr lang="ru-RU" sz="2400" dirty="0" smtClean="0"/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Стандарт 1. Политика обеспечения качества образования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>Образовательная организация должна  иметь утвержденную ученым или педагогическим советом и  опубликованную на сайте образовательной организации политику обеспечения качества образования, включающая в себя миссию, стратегические и текущие планы, образовательные цели, результаты обучения, систему менеджмента качества. </a:t>
            </a:r>
          </a:p>
          <a:p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Критерии стандарта 1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smtClean="0"/>
              <a:t>1.1. Наличие  четко сформулированной и принятой миссии образовательной организации, разработанных на ее основе и утвержденных стратегических и текущих планов, соответствующих потребностям заинтересованных сторон. Наличие разработанных и принятых на основе миссии образовательной организации образовательных целей и ожидаемых результатов обучения.</a:t>
            </a:r>
          </a:p>
          <a:p>
            <a:r>
              <a:rPr lang="ru-RU" sz="2000" dirty="0" smtClean="0"/>
              <a:t>1.2. Ежегодный мониторинг выполнения стратегических и текущих планов, образовательных целей, результатов обучения, анализ результатов выполнения и внесение соответствующих корректив.</a:t>
            </a:r>
          </a:p>
          <a:p>
            <a:r>
              <a:rPr lang="ru-RU" sz="2000" dirty="0" smtClean="0"/>
              <a:t>1.3. Участие руководства, сотрудников, обучающихся (студентов) образовательной организации и заинтересованных сторон в реализации, контроле и пересмотре системы обеспечения качества образования.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13</a:t>
            </a:fld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Критерии стандарта 1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357298"/>
            <a:ext cx="8226425" cy="4497387"/>
          </a:xfrm>
        </p:spPr>
        <p:txBody>
          <a:bodyPr/>
          <a:lstStyle/>
          <a:p>
            <a:r>
              <a:rPr lang="ru-RU" sz="2000" dirty="0" smtClean="0"/>
              <a:t>1.4. Внедрение системы обеспечения качества образования с помощью  документированной системы менеджмента качества образования.</a:t>
            </a:r>
          </a:p>
          <a:p>
            <a:r>
              <a:rPr lang="ru-RU" sz="2000" dirty="0" smtClean="0"/>
              <a:t>1.5.  Наличие ответственных лиц (служб) образовательной организации, отвечающих за внедрение системы обеспечения качества образования с помощью  документированной системы менеджмента качества образования.</a:t>
            </a:r>
          </a:p>
          <a:p>
            <a:r>
              <a:rPr lang="ru-RU" sz="2000" dirty="0" smtClean="0"/>
              <a:t>1.6. Наличие опубликованной на сайте образовательной организации и доступной всем заинтересованным сторонам миссии, стратегических и текущих планов, образовательных целей, результатов обучения,  системы менеджмента качества.</a:t>
            </a:r>
          </a:p>
          <a:p>
            <a:r>
              <a:rPr lang="ru-RU" sz="2000" dirty="0" smtClean="0"/>
              <a:t>1.7.Образовательные организации среднего и высшего профессионального образования, кроме вышеуказанных критериев, предпринимают действия для повышения своей академической репутации и обеспечения академической свободы.  </a:t>
            </a:r>
          </a:p>
          <a:p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Стандарт 3. Личностно - ориентированное обучение и оценка успеваемости обучающихся (студентов)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071678"/>
            <a:ext cx="8226425" cy="4497387"/>
          </a:xfrm>
        </p:spPr>
        <p:txBody>
          <a:bodyPr/>
          <a:lstStyle/>
          <a:p>
            <a:r>
              <a:rPr lang="ru-RU" sz="2800" dirty="0" smtClean="0"/>
              <a:t>Образовательная организация должна внедрять процессы личностно - ориентированного обучения в свои образовательные программы. Методы, посредством которых реализуются образовательные программы, должны стимулировать обучающихся к активным действиям в совместном построении образовательного процесса.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Критерии стандарта 3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smtClean="0"/>
              <a:t>3.1. Использование регулярной обратной связи с обучающимися (студентами) для оценки и корректировки педагогических методов, образовательных форм и технологий.</a:t>
            </a:r>
          </a:p>
          <a:p>
            <a:r>
              <a:rPr lang="ru-RU" sz="2000" dirty="0" smtClean="0"/>
              <a:t>3.2. Владение оценивающими лицами (экзаменаторами) методами проверки знаний обучающихся (студентов) и постоянное повышение квалификации в данной области.</a:t>
            </a:r>
          </a:p>
          <a:p>
            <a:r>
              <a:rPr lang="ru-RU" sz="2000" dirty="0" smtClean="0"/>
              <a:t>3.3. Публикация образовательной организацией на своем сайте критериев и методов оценивания, являющихся адекватными по отношению к тем ожидаемым результатам обучения, которые обучающиеся (студенты) должны достигнуть, а также демонстрирующих уровень достижения обучающимся (студентом) запланированного результата обучения.</a:t>
            </a:r>
          </a:p>
          <a:p>
            <a:r>
              <a:rPr lang="ru-RU" sz="2000" dirty="0" smtClean="0"/>
              <a:t>3.4. Обеспечение объективности и прозрачности проведения процедуры оценивания, включающая смягчающие обстоятельства и предусматривающая официальную процедуру апелляции результатов оценивания.</a:t>
            </a:r>
          </a:p>
          <a:p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Критерии стандарта 3</a:t>
            </a:r>
            <a:endParaRPr lang="ru-RU" sz="3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428596" y="1142984"/>
            <a:ext cx="8226425" cy="4497387"/>
          </a:xfrm>
        </p:spPr>
        <p:txBody>
          <a:bodyPr/>
          <a:lstStyle/>
          <a:p>
            <a:r>
              <a:rPr lang="ru-RU" sz="2000" dirty="0" smtClean="0"/>
              <a:t>3.5. Информирование в полной мере обучающихся (студентов) об используемой процедуре их оценивания, об ожидаемых видах контроля (экзамены, зачеты, защита дипломных работ и др.), о требованиях к обучающимся (студентам), о применяемых критериях оценки их знаний.</a:t>
            </a:r>
          </a:p>
          <a:p>
            <a:r>
              <a:rPr lang="ru-RU" sz="2000" dirty="0" smtClean="0"/>
              <a:t>3.6. Анализ причин отсева обучающихся (студентов) и принятие мер по повышению их успеваемости и закреплению обучающихся (студентов).</a:t>
            </a:r>
          </a:p>
          <a:p>
            <a:r>
              <a:rPr lang="ru-RU" sz="2000" dirty="0" smtClean="0"/>
              <a:t>3.7. Наличие разработанных и внедренных процедур реагирования на жалобы обучающихся (студентов).</a:t>
            </a:r>
          </a:p>
          <a:p>
            <a:r>
              <a:rPr lang="ru-RU" sz="2000" dirty="0" smtClean="0"/>
              <a:t>Для организаций СПО и ВПО:</a:t>
            </a:r>
          </a:p>
          <a:p>
            <a:r>
              <a:rPr lang="ru-RU" sz="2000" dirty="0" smtClean="0"/>
              <a:t>3.8.Применение образовательной организацией инновационных учебно-методических ресурсов, педагогических методов, форм и технологий с целью повышения качества образования.</a:t>
            </a:r>
          </a:p>
          <a:p>
            <a:r>
              <a:rPr lang="ru-RU" sz="2000" dirty="0" smtClean="0"/>
              <a:t>3.9. Выявление образовательной организацией потребностей различных групп обучающихся (студентов) и удовлетворение их через дополнительные курсы, факультативы, кружки.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-357214"/>
            <a:ext cx="8226425" cy="1143000"/>
          </a:xfrm>
        </p:spPr>
        <p:txBody>
          <a:bodyPr/>
          <a:lstStyle/>
          <a:p>
            <a:r>
              <a:rPr lang="ru-RU" sz="3200" dirty="0" smtClean="0"/>
              <a:t>Критерии стандарта 3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500042"/>
            <a:ext cx="8226425" cy="4497387"/>
          </a:xfrm>
        </p:spPr>
        <p:txBody>
          <a:bodyPr/>
          <a:lstStyle/>
          <a:p>
            <a:r>
              <a:rPr lang="ru-RU" sz="2000" dirty="0" smtClean="0"/>
              <a:t>Для организаций ВПО:</a:t>
            </a:r>
          </a:p>
          <a:p>
            <a:r>
              <a:rPr lang="ru-RU" sz="2000" dirty="0" smtClean="0"/>
              <a:t>3.10. Реализация образовательной организацией образовательных программ, позволяющих учитывать потребности различных групп студентов, предоставлять возможности для формирования индивидуальных траекторий обучения.</a:t>
            </a:r>
          </a:p>
          <a:p>
            <a:r>
              <a:rPr lang="ru-RU" sz="2000" dirty="0" smtClean="0"/>
              <a:t>3.11. Использование образовательной организацией гибких вариантов предоставления образовательных услуг (включая использование электронного, дистанционного технологий обучения).</a:t>
            </a:r>
          </a:p>
          <a:p>
            <a:r>
              <a:rPr lang="ru-RU" sz="2000" dirty="0" smtClean="0"/>
              <a:t>3.12.Обеспечение при организации учебного процесса эффективного взаимодействия преподавателей и студентов в области обучения и научных исследований, направленных на развитие динамичной образовательной среды, поддержку индивидуальных достижений студентов.</a:t>
            </a:r>
          </a:p>
          <a:p>
            <a:r>
              <a:rPr lang="ru-RU" sz="2000" dirty="0" smtClean="0"/>
              <a:t>3.13. Наличие в образовательных программах необходимых видов практик, стажировок, интернатуры и других видов обучения вне стен вуза для приобретения практического опыта, имеющего отношение к обучению студентов.</a:t>
            </a:r>
          </a:p>
          <a:p>
            <a:endParaRPr lang="ru-RU" sz="2000" dirty="0" smtClean="0"/>
          </a:p>
          <a:p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Стандарт 7. Управление информацией и доведение ее до общественности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smtClean="0"/>
              <a:t>Образовательная организация должна регулярно публиковать современную, беспристрастную и объективную, количественную и качественную информацию по реализуемой образовательной программе и присваиваемым квалификациям.</a:t>
            </a:r>
          </a:p>
          <a:p>
            <a:r>
              <a:rPr lang="ru-RU" sz="2000" dirty="0" smtClean="0"/>
              <a:t>Социальная роль образовательной организации должна включать информирование общественности о реализуемой программе и ожидаемых результатах ее выполнения, присваиваемых квалификациях, уровне преподавания, процедурах обучения и оценки и учебных возможностях для обучающихся (студентов). Образовательная организация должна регулярно публиковать на своем сайте объективную информацию о своей деятельности, включая перечень реализуемых образовательных программ, которая должна быть точной, беспристрастной, объективной и доступной.</a:t>
            </a:r>
          </a:p>
          <a:p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19</a:t>
            </a:fld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/>
              <a:t>Когда появилось понятие «Аккредитация» в КР?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«Концепции народного образования Республики Кыргызстан», </a:t>
            </a:r>
            <a:r>
              <a:rPr lang="ru-RU" dirty="0" smtClean="0"/>
              <a:t>опубликованной </a:t>
            </a:r>
            <a:r>
              <a:rPr lang="ru-RU" dirty="0" smtClean="0"/>
              <a:t>в газете «</a:t>
            </a:r>
            <a:r>
              <a:rPr lang="ru-RU" dirty="0" err="1" smtClean="0"/>
              <a:t>Мугалимдер</a:t>
            </a:r>
            <a:r>
              <a:rPr lang="ru-RU" dirty="0" smtClean="0"/>
              <a:t> </a:t>
            </a:r>
            <a:r>
              <a:rPr lang="ru-RU" dirty="0" err="1" smtClean="0"/>
              <a:t>газетасы</a:t>
            </a:r>
            <a:r>
              <a:rPr lang="ru-RU" dirty="0" smtClean="0"/>
              <a:t>» №4(9610) от 31.01.1992 года (стр. 8-10) как один из 11 основных принципов Концепции образования;</a:t>
            </a:r>
          </a:p>
          <a:p>
            <a:endParaRPr lang="ru-RU" dirty="0" smtClean="0"/>
          </a:p>
          <a:p>
            <a:r>
              <a:rPr lang="ru-RU" dirty="0" smtClean="0"/>
              <a:t>В Законе Республики Кыргызстан «Об образовании» от 1992 года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Критерии стандарта 7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smtClean="0"/>
              <a:t>7.1. Сбор, систематизация, обобщение и хранение образовательной организацией  следующей информации для планирования и реализации своей образовательной цели:</a:t>
            </a:r>
          </a:p>
          <a:p>
            <a:r>
              <a:rPr lang="ru-RU" sz="2000" dirty="0" smtClean="0"/>
              <a:t>● сведения о контингенте обучающихся (студентов);</a:t>
            </a:r>
          </a:p>
          <a:p>
            <a:r>
              <a:rPr lang="ru-RU" sz="2000" dirty="0" smtClean="0"/>
              <a:t>● данные о посещаемости и успеваемости, достижения обучающихся (студентов) и отсев;</a:t>
            </a:r>
          </a:p>
          <a:p>
            <a:r>
              <a:rPr lang="ru-RU" sz="2000" dirty="0" smtClean="0"/>
              <a:t>● удовлетворенность обучающихся, их родителей, выпускников и работодателей реализацией и результатами образовательных программ;</a:t>
            </a:r>
          </a:p>
          <a:p>
            <a:r>
              <a:rPr lang="ru-RU" sz="2000" dirty="0" smtClean="0"/>
              <a:t>● доступность материальных и информационных ресурсов;</a:t>
            </a:r>
          </a:p>
          <a:p>
            <a:r>
              <a:rPr lang="ru-RU" sz="2000" dirty="0" smtClean="0"/>
              <a:t>● трудоустройство выпускников;</a:t>
            </a:r>
          </a:p>
          <a:p>
            <a:r>
              <a:rPr lang="ru-RU" sz="2000" dirty="0" smtClean="0"/>
              <a:t>   результаты научно-исследовательской работы студентов (для вузов);</a:t>
            </a:r>
          </a:p>
          <a:p>
            <a:r>
              <a:rPr lang="ru-RU" sz="2000" dirty="0" smtClean="0"/>
              <a:t>● ключевые показатели эффективности деятельности образовательной организации.</a:t>
            </a:r>
          </a:p>
          <a:p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Критерии стандарта 7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7.2. Участие обучающихся (студентов) и сотрудников образовательной организации в сборе и анализе информации, указанной в критерии 7.1. и планировании дальнейших действий.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Критерии стандарта 7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smtClean="0"/>
              <a:t>7.3. Предоставление образовательной организацией общественности на постоянной основе информации о своей деятельности, включая:</a:t>
            </a:r>
          </a:p>
          <a:p>
            <a:r>
              <a:rPr lang="ru-RU" sz="2000" dirty="0" smtClean="0"/>
              <a:t>миссию;</a:t>
            </a:r>
          </a:p>
          <a:p>
            <a:r>
              <a:rPr lang="ru-RU" sz="2000" dirty="0" smtClean="0"/>
              <a:t>образовательные цели;</a:t>
            </a:r>
          </a:p>
          <a:p>
            <a:r>
              <a:rPr lang="ru-RU" sz="2000" dirty="0" smtClean="0"/>
              <a:t>ожидаемые результаты обучения;</a:t>
            </a:r>
          </a:p>
          <a:p>
            <a:r>
              <a:rPr lang="ru-RU" sz="2000" dirty="0" smtClean="0"/>
              <a:t>присваиваемую квалификацию;</a:t>
            </a:r>
          </a:p>
          <a:p>
            <a:r>
              <a:rPr lang="ru-RU" sz="2000" dirty="0" smtClean="0"/>
              <a:t>формы и средства обучения и преподавания;</a:t>
            </a:r>
          </a:p>
          <a:p>
            <a:r>
              <a:rPr lang="ru-RU" sz="2000" dirty="0" smtClean="0"/>
              <a:t>оценочные процедуры;</a:t>
            </a:r>
          </a:p>
          <a:p>
            <a:r>
              <a:rPr lang="ru-RU" sz="2000" dirty="0" smtClean="0"/>
              <a:t>проходные баллы и учебные возможности, предоставляемые обучающимся (студентам);</a:t>
            </a:r>
          </a:p>
          <a:p>
            <a:r>
              <a:rPr lang="ru-RU" sz="2000" dirty="0" smtClean="0"/>
              <a:t>информацию о возможностях трудоустройства выпускников;</a:t>
            </a:r>
          </a:p>
          <a:p>
            <a:r>
              <a:rPr lang="ru-RU" sz="2000" dirty="0" smtClean="0"/>
              <a:t>результаты научно-исследовательской деятельности студентов (для вузов).</a:t>
            </a:r>
          </a:p>
          <a:p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Критерии стандарта 7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7.4. Использование образовательной организацией для предоставления информации общественности своего сайта и средств массовой информации. </a:t>
            </a:r>
          </a:p>
          <a:p>
            <a:r>
              <a:rPr lang="ru-RU" sz="2400" dirty="0" smtClean="0"/>
              <a:t>7.5. В образовательных организациях СПО и ВПО управление образовательной организацией осуществляется с помощью автоматизированной (программной) системы управления. При  отсутствии указанной системы образовательная организация СПО и ВПО планирует ее разработку или приобретение и запуск в эксплуатацию. </a:t>
            </a:r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rgbClr val="FFFF00"/>
                </a:solidFill>
              </a:rPr>
              <a:t>Агентство по аккредитации образовательных программ и организаций, создано 20.08.2014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err="1" smtClean="0"/>
              <a:t>Веб</a:t>
            </a:r>
            <a:r>
              <a:rPr lang="ru-RU" sz="2800" dirty="0" smtClean="0"/>
              <a:t> – сайт: </a:t>
            </a:r>
            <a:r>
              <a:rPr lang="en-US" sz="2800" dirty="0" smtClean="0"/>
              <a:t>www.aaopo.kg</a:t>
            </a:r>
          </a:p>
          <a:p>
            <a:r>
              <a:rPr lang="ru-RU" sz="2800" dirty="0" smtClean="0"/>
              <a:t>Адрес: 720010, Бишкек, пр. </a:t>
            </a:r>
            <a:r>
              <a:rPr lang="ru-RU" sz="2800" dirty="0" err="1" smtClean="0"/>
              <a:t>Манаса</a:t>
            </a:r>
            <a:r>
              <a:rPr lang="ru-RU" sz="2800" dirty="0" smtClean="0"/>
              <a:t> 22А, каб.110</a:t>
            </a:r>
          </a:p>
          <a:p>
            <a:r>
              <a:rPr lang="ru-RU" sz="2800" dirty="0" smtClean="0"/>
              <a:t>Директор: Исмаилов </a:t>
            </a:r>
            <a:r>
              <a:rPr lang="ru-RU" sz="2800" dirty="0" err="1" smtClean="0"/>
              <a:t>Бактыбек</a:t>
            </a:r>
            <a:r>
              <a:rPr lang="ru-RU" sz="2800" dirty="0" smtClean="0"/>
              <a:t> </a:t>
            </a:r>
            <a:r>
              <a:rPr lang="ru-RU" sz="2800" dirty="0" err="1" smtClean="0"/>
              <a:t>Искакович</a:t>
            </a:r>
            <a:r>
              <a:rPr lang="ru-RU" sz="2800" dirty="0" smtClean="0"/>
              <a:t>, 0771358645</a:t>
            </a:r>
            <a:r>
              <a:rPr lang="en-US" sz="2800" dirty="0" smtClean="0"/>
              <a:t>, bismailov47@gmail.com</a:t>
            </a:r>
            <a:endParaRPr lang="ru-RU" sz="2800" dirty="0" smtClean="0"/>
          </a:p>
          <a:p>
            <a:r>
              <a:rPr lang="ru-RU" sz="2800" dirty="0" smtClean="0"/>
              <a:t>Зам. директора: </a:t>
            </a:r>
            <a:r>
              <a:rPr lang="ru-RU" sz="2800" dirty="0" err="1" smtClean="0"/>
              <a:t>Мамытканов</a:t>
            </a:r>
            <a:r>
              <a:rPr lang="ru-RU" sz="2800" dirty="0" smtClean="0"/>
              <a:t> </a:t>
            </a:r>
            <a:r>
              <a:rPr lang="ru-RU" sz="2800" dirty="0" err="1" smtClean="0"/>
              <a:t>Джумакадыр</a:t>
            </a:r>
            <a:r>
              <a:rPr lang="ru-RU" sz="2800" dirty="0" smtClean="0"/>
              <a:t> </a:t>
            </a:r>
            <a:r>
              <a:rPr lang="ru-RU" sz="2800" dirty="0" err="1" smtClean="0"/>
              <a:t>Суйуналиевич</a:t>
            </a:r>
            <a:r>
              <a:rPr lang="ru-RU" sz="2800" dirty="0" smtClean="0"/>
              <a:t>, 0772772997</a:t>
            </a:r>
            <a:r>
              <a:rPr lang="en-US" sz="2800" dirty="0" smtClean="0"/>
              <a:t>, zumakadyrmamytkanov@gmail.com</a:t>
            </a:r>
            <a:endParaRPr lang="ru-RU" sz="2800" dirty="0" smtClean="0"/>
          </a:p>
          <a:p>
            <a:r>
              <a:rPr lang="ru-RU" sz="2800" dirty="0" smtClean="0"/>
              <a:t>Зам. Директора: </a:t>
            </a:r>
            <a:r>
              <a:rPr lang="ru-RU" sz="2800" dirty="0" err="1" smtClean="0"/>
              <a:t>Мамбеталиева</a:t>
            </a:r>
            <a:r>
              <a:rPr lang="ru-RU" sz="2800" dirty="0" smtClean="0"/>
              <a:t> Светлана </a:t>
            </a:r>
            <a:r>
              <a:rPr lang="ru-RU" sz="2800" dirty="0" err="1" smtClean="0"/>
              <a:t>Медетбековна</a:t>
            </a:r>
            <a:r>
              <a:rPr lang="ru-RU" sz="2800" dirty="0" smtClean="0"/>
              <a:t>, 0559888772</a:t>
            </a:r>
            <a:r>
              <a:rPr lang="en-US" sz="2800" dirty="0" smtClean="0"/>
              <a:t>, </a:t>
            </a:r>
            <a:r>
              <a:rPr lang="en-US" sz="2800" dirty="0" err="1" smtClean="0"/>
              <a:t>smedetbek</a:t>
            </a:r>
            <a:r>
              <a:rPr lang="ru-RU" sz="2800" dirty="0" smtClean="0"/>
              <a:t>65</a:t>
            </a:r>
            <a:r>
              <a:rPr lang="en-US" sz="2800" dirty="0" smtClean="0"/>
              <a:t>@</a:t>
            </a:r>
            <a:r>
              <a:rPr lang="en-US" sz="2800" dirty="0" err="1" smtClean="0"/>
              <a:t>gmail.com</a:t>
            </a:r>
            <a:endParaRPr lang="ru-RU" sz="2800" dirty="0" smtClean="0"/>
          </a:p>
          <a:p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Сертификат   ААОПО</a:t>
            </a:r>
            <a:endParaRPr lang="ru-RU" sz="3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  <p:pic>
        <p:nvPicPr>
          <p:cNvPr id="1026" name="Picture 2" descr="G:\Сертификат ААОПО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82383" y="1598613"/>
            <a:ext cx="6172884" cy="44973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/>
              <a:t>Результаты работы ААОПО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2"/>
            <a:ext cx="8226425" cy="4497387"/>
          </a:xfrm>
        </p:spPr>
        <p:txBody>
          <a:bodyPr/>
          <a:lstStyle/>
          <a:p>
            <a:r>
              <a:rPr lang="ru-RU" sz="2400" dirty="0" smtClean="0"/>
              <a:t>Участие в разработке 4 НПА для внедрения независимой аккредитации;</a:t>
            </a:r>
          </a:p>
          <a:p>
            <a:r>
              <a:rPr lang="ru-RU" sz="2400" dirty="0" smtClean="0"/>
              <a:t>Обучение и подготовка 15 </a:t>
            </a:r>
            <a:r>
              <a:rPr lang="ru-RU" sz="2400" dirty="0" err="1" smtClean="0"/>
              <a:t>пилотных</a:t>
            </a:r>
            <a:r>
              <a:rPr lang="ru-RU" sz="2400" dirty="0" smtClean="0"/>
              <a:t> учебных заведений к аккредитации в 2015 году и 7 УЗ в 2016 году;</a:t>
            </a:r>
          </a:p>
          <a:p>
            <a:r>
              <a:rPr lang="ru-RU" sz="2400" dirty="0" smtClean="0"/>
              <a:t>Проведение </a:t>
            </a:r>
            <a:r>
              <a:rPr lang="ru-RU" sz="2400" dirty="0" err="1" smtClean="0"/>
              <a:t>пилотной</a:t>
            </a:r>
            <a:r>
              <a:rPr lang="ru-RU" sz="2400" dirty="0" smtClean="0"/>
              <a:t> аккредитации 5 колледжей в 2015 году;</a:t>
            </a:r>
          </a:p>
          <a:p>
            <a:r>
              <a:rPr lang="ru-RU" sz="2400" dirty="0" smtClean="0"/>
              <a:t>Проведение </a:t>
            </a:r>
            <a:r>
              <a:rPr lang="ru-RU" sz="2400" dirty="0" err="1" smtClean="0"/>
              <a:t>пилотной</a:t>
            </a:r>
            <a:r>
              <a:rPr lang="ru-RU" sz="2400" dirty="0" smtClean="0"/>
              <a:t> аккредитации 10 </a:t>
            </a:r>
            <a:r>
              <a:rPr lang="ru-RU" sz="2400" dirty="0" err="1" smtClean="0"/>
              <a:t>профлицеев</a:t>
            </a:r>
            <a:r>
              <a:rPr lang="ru-RU" sz="2400" dirty="0" smtClean="0"/>
              <a:t> в 2015 году;</a:t>
            </a:r>
          </a:p>
          <a:p>
            <a:r>
              <a:rPr lang="ru-RU" sz="2400" dirty="0" smtClean="0"/>
              <a:t>Проведение </a:t>
            </a:r>
            <a:r>
              <a:rPr lang="ru-RU" sz="2400" dirty="0" err="1" smtClean="0"/>
              <a:t>пилотной</a:t>
            </a:r>
            <a:r>
              <a:rPr lang="ru-RU" sz="2400" dirty="0" smtClean="0"/>
              <a:t> аккредитации 7 УЗ в 2016 году;</a:t>
            </a:r>
          </a:p>
          <a:p>
            <a:r>
              <a:rPr lang="ru-RU" sz="2400" dirty="0" smtClean="0"/>
              <a:t>Обучение членов </a:t>
            </a:r>
            <a:r>
              <a:rPr lang="ru-RU" sz="2400" dirty="0" err="1" smtClean="0"/>
              <a:t>Аккредитационного</a:t>
            </a:r>
            <a:r>
              <a:rPr lang="ru-RU" sz="2400" dirty="0" smtClean="0"/>
              <a:t> совета при ААОПО;</a:t>
            </a:r>
          </a:p>
          <a:p>
            <a:r>
              <a:rPr lang="ru-RU" sz="2400" dirty="0" smtClean="0"/>
              <a:t>Обучение 90 экспертов и 12 референтов;</a:t>
            </a:r>
          </a:p>
          <a:p>
            <a:r>
              <a:rPr lang="ru-RU" sz="2400" dirty="0" smtClean="0"/>
              <a:t>Создан </a:t>
            </a:r>
            <a:r>
              <a:rPr lang="ru-RU" sz="2400" dirty="0" err="1" smtClean="0"/>
              <a:t>веб-сайт</a:t>
            </a:r>
            <a:r>
              <a:rPr lang="ru-RU" sz="2400" dirty="0" smtClean="0"/>
              <a:t> ААОПО.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26</a:t>
            </a:fld>
            <a:endParaRPr lang="ru-RU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6425" cy="1143000"/>
          </a:xfrm>
        </p:spPr>
        <p:txBody>
          <a:bodyPr/>
          <a:lstStyle/>
          <a:p>
            <a:r>
              <a:rPr lang="ru-RU" sz="4000" b="1" dirty="0" smtClean="0"/>
              <a:t>Результаты работы ААОПО (2)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8226425" cy="4497387"/>
          </a:xfrm>
        </p:spPr>
        <p:txBody>
          <a:bodyPr/>
          <a:lstStyle/>
          <a:p>
            <a:r>
              <a:rPr lang="ru-RU" sz="2400" dirty="0" smtClean="0"/>
              <a:t>Заседание АС при ААОАО по принятию </a:t>
            </a:r>
            <a:r>
              <a:rPr lang="ru-RU" sz="2400" dirty="0" err="1" smtClean="0"/>
              <a:t>аккредитационных</a:t>
            </a:r>
            <a:r>
              <a:rPr lang="ru-RU" sz="2400" dirty="0" smtClean="0"/>
              <a:t> решений по 5 колледжам в июле 2015 года; </a:t>
            </a:r>
          </a:p>
          <a:p>
            <a:r>
              <a:rPr lang="ru-RU" sz="2400" dirty="0" smtClean="0"/>
              <a:t>2 заседания АС при ААОАО по принятию </a:t>
            </a:r>
            <a:r>
              <a:rPr lang="ru-RU" sz="2400" dirty="0" err="1" smtClean="0"/>
              <a:t>аккредитационных</a:t>
            </a:r>
            <a:r>
              <a:rPr lang="ru-RU" sz="2400" dirty="0" smtClean="0"/>
              <a:t> решений по 10 УЗ в марте и 7 УЗ в июне 2016 года;</a:t>
            </a:r>
          </a:p>
          <a:p>
            <a:r>
              <a:rPr lang="ru-RU" sz="2400" dirty="0" smtClean="0"/>
              <a:t>Консультирование всех </a:t>
            </a:r>
            <a:r>
              <a:rPr lang="ru-RU" sz="2400" dirty="0" err="1" smtClean="0"/>
              <a:t>пилотных</a:t>
            </a:r>
            <a:r>
              <a:rPr lang="ru-RU" sz="2400" dirty="0" smtClean="0"/>
              <a:t> УЗ по подготовке к аккредитации и написанию отчетов по самооценке;</a:t>
            </a:r>
          </a:p>
          <a:p>
            <a:r>
              <a:rPr lang="ru-RU" sz="2400" dirty="0" smtClean="0"/>
              <a:t>Участие в работе рабочих групп </a:t>
            </a:r>
            <a:r>
              <a:rPr lang="ru-RU" sz="2400" dirty="0" err="1" smtClean="0"/>
              <a:t>МОиН</a:t>
            </a:r>
            <a:r>
              <a:rPr lang="ru-RU" sz="2400" dirty="0" smtClean="0"/>
              <a:t> КР по разработке Стандартов аккредитации, модели финансирования и критериев признания </a:t>
            </a:r>
            <a:r>
              <a:rPr lang="ru-RU" sz="2400" dirty="0" err="1" smtClean="0"/>
              <a:t>аккредитационных</a:t>
            </a:r>
            <a:r>
              <a:rPr lang="ru-RU" sz="2400" dirty="0" smtClean="0"/>
              <a:t> агентств;</a:t>
            </a:r>
          </a:p>
          <a:p>
            <a:r>
              <a:rPr lang="ru-RU" sz="2400" dirty="0" smtClean="0"/>
              <a:t>Создана база данных </a:t>
            </a:r>
            <a:r>
              <a:rPr lang="ru-RU" sz="2400" dirty="0" smtClean="0"/>
              <a:t>экспертов;</a:t>
            </a:r>
          </a:p>
          <a:p>
            <a:r>
              <a:rPr lang="ru-RU" sz="2400" dirty="0" smtClean="0"/>
              <a:t>Разработано руководство по аккредитации.</a:t>
            </a:r>
            <a:r>
              <a:rPr lang="ru-RU" sz="2400" dirty="0" smtClean="0"/>
              <a:t> </a:t>
            </a:r>
            <a:endParaRPr lang="ru-RU" sz="2400" dirty="0" smtClean="0"/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27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Проблемы независимой аккредитации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слабая информированность общества об аккредитации;</a:t>
            </a:r>
          </a:p>
          <a:p>
            <a:r>
              <a:rPr lang="ru-RU" dirty="0" smtClean="0"/>
              <a:t>недостаточная подготовленность УЗ в области гарантии качества образования;</a:t>
            </a:r>
          </a:p>
          <a:p>
            <a:r>
              <a:rPr lang="ru-RU" dirty="0" smtClean="0"/>
              <a:t>недостаточный международный опыт референтов и экспертов;</a:t>
            </a:r>
          </a:p>
          <a:p>
            <a:r>
              <a:rPr lang="ru-RU" dirty="0" smtClean="0"/>
              <a:t>несовершенство законодательной базы.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28</a:t>
            </a:fld>
            <a:endParaRPr lang="ru-RU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Недостатки в Законе в части </a:t>
            </a:r>
            <a:r>
              <a:rPr lang="ru-RU" sz="3600" dirty="0" err="1" smtClean="0"/>
              <a:t>акккредитации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428736"/>
            <a:ext cx="8226425" cy="4497387"/>
          </a:xfrm>
        </p:spPr>
        <p:txBody>
          <a:bodyPr/>
          <a:lstStyle/>
          <a:p>
            <a:r>
              <a:rPr lang="ru-RU" sz="2400" dirty="0" smtClean="0"/>
              <a:t>1.В составе  НАС доминируют представители государства:</a:t>
            </a:r>
          </a:p>
          <a:p>
            <a:r>
              <a:rPr lang="ru-RU" sz="2400" dirty="0" smtClean="0"/>
              <a:t>3 депутата ЖК КР, руководители госорганов, имеющих в своем ведении организации образования, представители общественных и профессиональных объединений, организаций образования, общественных наблюдательных советов органов государственного управления.</a:t>
            </a:r>
          </a:p>
          <a:p>
            <a:r>
              <a:rPr lang="ru-RU" sz="2400" dirty="0" smtClean="0"/>
              <a:t>2. В </a:t>
            </a:r>
            <a:r>
              <a:rPr lang="ru-RU" sz="2400" dirty="0" smtClean="0"/>
              <a:t>основном, </a:t>
            </a:r>
            <a:r>
              <a:rPr lang="ru-RU" sz="2400" dirty="0" smtClean="0"/>
              <a:t>членами НАС являются руководители организаций, которых трудно собрать. Поэтому качественной работы ожидать не приходится.</a:t>
            </a:r>
          </a:p>
          <a:p>
            <a:r>
              <a:rPr lang="ru-RU" sz="2400" dirty="0" smtClean="0"/>
              <a:t>3. Деятельность НАС не финансируется, что уже сейчас ведет к некачественной работе. Нужны источники финансирования.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29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Помощь международных организаций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3116"/>
            <a:ext cx="8226425" cy="4497387"/>
          </a:xfrm>
        </p:spPr>
        <p:txBody>
          <a:bodyPr/>
          <a:lstStyle/>
          <a:p>
            <a:r>
              <a:rPr lang="ru-RU" dirty="0" smtClean="0"/>
              <a:t>программа </a:t>
            </a:r>
            <a:r>
              <a:rPr lang="en-US" dirty="0" smtClean="0"/>
              <a:t>GIZ </a:t>
            </a:r>
            <a:r>
              <a:rPr lang="ru-RU" dirty="0" smtClean="0"/>
              <a:t>«</a:t>
            </a:r>
            <a:r>
              <a:rPr lang="ru-RU" dirty="0" err="1" smtClean="0"/>
              <a:t>Профтехобразование</a:t>
            </a:r>
            <a:r>
              <a:rPr lang="ru-RU" dirty="0" smtClean="0"/>
              <a:t> и содействие занятости»,</a:t>
            </a:r>
            <a:r>
              <a:rPr lang="en-US" dirty="0" smtClean="0"/>
              <a:t> </a:t>
            </a:r>
            <a:r>
              <a:rPr lang="ru-RU" dirty="0" smtClean="0"/>
              <a:t>проекты </a:t>
            </a:r>
            <a:r>
              <a:rPr lang="en-US" dirty="0" smtClean="0"/>
              <a:t>TEMPUS</a:t>
            </a:r>
            <a:r>
              <a:rPr lang="ru-RU" dirty="0" smtClean="0"/>
              <a:t> ЕС: -</a:t>
            </a:r>
            <a:r>
              <a:rPr lang="en-US" dirty="0" smtClean="0"/>
              <a:t> CANQA, QUEECA</a:t>
            </a:r>
            <a:r>
              <a:rPr lang="ru-RU" dirty="0" smtClean="0"/>
              <a:t> и другие были направлены на внедрение системы независимой аккредитации в Кыргызстане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Перспективы независимой аккредитации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признание </a:t>
            </a:r>
            <a:r>
              <a:rPr lang="ru-RU" dirty="0" err="1" smtClean="0"/>
              <a:t>Кыргызстанских</a:t>
            </a:r>
            <a:r>
              <a:rPr lang="ru-RU" dirty="0" smtClean="0"/>
              <a:t> дипломов за рубежом существенно облегчается;</a:t>
            </a:r>
          </a:p>
          <a:p>
            <a:r>
              <a:rPr lang="ru-RU" dirty="0" smtClean="0"/>
              <a:t>система образования КР интегрируется в мировое образовательное пространство;</a:t>
            </a:r>
          </a:p>
          <a:p>
            <a:r>
              <a:rPr lang="ru-RU" dirty="0" smtClean="0"/>
              <a:t>вводится в действие механизм, который заставляет УЗ повышать качество образования.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30</a:t>
            </a:fld>
            <a:endParaRPr lang="ru-RU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Перспективы независимой аккредитации (2)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>привлечение прямых инвестиций из-за качественной рабочей силы и экспорта образования;</a:t>
            </a:r>
          </a:p>
          <a:p>
            <a:r>
              <a:rPr lang="ru-RU" sz="2800" dirty="0" smtClean="0"/>
              <a:t>более эффективное использование научных результатов и инноваций в экономике страны;</a:t>
            </a:r>
          </a:p>
          <a:p>
            <a:r>
              <a:rPr lang="ru-RU" sz="2800" dirty="0" smtClean="0"/>
              <a:t>повышение качества человеческого ресурса страны;</a:t>
            </a:r>
          </a:p>
          <a:p>
            <a:r>
              <a:rPr lang="ru-RU" sz="2800" dirty="0" smtClean="0"/>
              <a:t>устойчивое развитие экономики страны.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31</a:t>
            </a:fld>
            <a:endParaRPr lang="ru-RU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681EEC-1CCB-4670-830A-E658F01CDC84}" type="slidenum">
              <a:rPr lang="ru-RU"/>
              <a:pPr>
                <a:defRPr/>
              </a:pPr>
              <a:t>32</a:t>
            </a:fld>
            <a:endParaRPr lang="ru-RU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73238"/>
            <a:ext cx="8226425" cy="403225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5400" i="1" smtClean="0"/>
              <a:t>Спасибо за внимание!!!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Программа GIZ«</a:t>
            </a:r>
            <a:r>
              <a:rPr lang="ru-RU" sz="3200" dirty="0" err="1" smtClean="0"/>
              <a:t>Профтехобразование</a:t>
            </a:r>
            <a:r>
              <a:rPr lang="ru-RU" sz="3200" dirty="0" smtClean="0"/>
              <a:t> и содействие занятости»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28.06.2010 между Программой GIZ«</a:t>
            </a:r>
            <a:r>
              <a:rPr lang="ru-RU" sz="2400" dirty="0" err="1" smtClean="0"/>
              <a:t>Профтехобразование</a:t>
            </a:r>
            <a:r>
              <a:rPr lang="ru-RU" sz="2400" dirty="0" smtClean="0"/>
              <a:t> и содействие занятости», </a:t>
            </a:r>
            <a:r>
              <a:rPr lang="ru-RU" sz="2400" dirty="0" err="1" smtClean="0"/>
              <a:t>МОиН</a:t>
            </a:r>
            <a:r>
              <a:rPr lang="ru-RU" sz="2400" dirty="0" smtClean="0"/>
              <a:t> КР, АПТО, ТПП КР, Международным Деловым Советом, Ассоциацией легкой промышленности, Союзом предпринимателей, Федерацией профсоюзов Кыргызстана и Ассоциацией учреждений образования </a:t>
            </a:r>
            <a:r>
              <a:rPr lang="de-DE" sz="2400" dirty="0" err="1" smtClean="0"/>
              <a:t>EdNet</a:t>
            </a:r>
            <a:r>
              <a:rPr lang="de-DE" sz="2400" dirty="0" smtClean="0"/>
              <a:t> </a:t>
            </a:r>
            <a:r>
              <a:rPr lang="ru-RU" sz="2400" dirty="0" smtClean="0"/>
              <a:t>было подписано Соглашение о </a:t>
            </a:r>
            <a:r>
              <a:rPr lang="ru-RU" sz="2400" dirty="0" err="1" smtClean="0"/>
              <a:t>пилотном</a:t>
            </a:r>
            <a:r>
              <a:rPr lang="ru-RU" sz="2400" dirty="0" smtClean="0"/>
              <a:t> внедрении рабочей модели аккредитации и обеспечения качества учреждений и программ </a:t>
            </a:r>
            <a:r>
              <a:rPr lang="ru-RU" sz="2400" dirty="0" smtClean="0"/>
              <a:t>профессионального </a:t>
            </a:r>
            <a:r>
              <a:rPr lang="ru-RU" sz="2400" dirty="0" smtClean="0"/>
              <a:t>образования, ориентированной на международные стандарты. </a:t>
            </a:r>
          </a:p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Результаты международных проектов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>проведено большое число семинаров, тренингов и конференций по независимой аккредитации;</a:t>
            </a:r>
          </a:p>
          <a:p>
            <a:r>
              <a:rPr lang="ru-RU" sz="2800" dirty="0" smtClean="0"/>
              <a:t>проведена </a:t>
            </a:r>
            <a:r>
              <a:rPr lang="ru-RU" sz="2800" dirty="0" err="1" smtClean="0"/>
              <a:t>пилотная</a:t>
            </a:r>
            <a:r>
              <a:rPr lang="ru-RU" sz="2800" dirty="0" smtClean="0"/>
              <a:t> аккредитация 5 университетов;</a:t>
            </a:r>
          </a:p>
          <a:p>
            <a:r>
              <a:rPr lang="ru-RU" sz="2800" dirty="0" smtClean="0"/>
              <a:t>проведена </a:t>
            </a:r>
            <a:r>
              <a:rPr lang="ru-RU" sz="2800" dirty="0" err="1" smtClean="0"/>
              <a:t>пилотная</a:t>
            </a:r>
            <a:r>
              <a:rPr lang="ru-RU" sz="2800" dirty="0" smtClean="0"/>
              <a:t> аккредитация 28 профессиональных лицеев и колледжей;</a:t>
            </a:r>
          </a:p>
          <a:p>
            <a:r>
              <a:rPr lang="ru-RU" sz="2800" dirty="0" smtClean="0"/>
              <a:t>Создана нормативная и методическая </a:t>
            </a:r>
            <a:r>
              <a:rPr lang="ru-RU" sz="2800" dirty="0" smtClean="0"/>
              <a:t>база для </a:t>
            </a:r>
            <a:r>
              <a:rPr lang="ru-RU" sz="2800" dirty="0" smtClean="0"/>
              <a:t>независимой </a:t>
            </a:r>
            <a:r>
              <a:rPr lang="ru-RU" sz="2800" dirty="0" smtClean="0"/>
              <a:t>аккредитации;</a:t>
            </a:r>
          </a:p>
          <a:p>
            <a:r>
              <a:rPr lang="ru-RU" sz="2800" dirty="0" smtClean="0"/>
              <a:t>обучено более 100 экспертов по независимой аккредитации.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Результаты международных проектов (2)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>приняты поправки в Закон КР «Об образовании» по введению независимой аккредитации;</a:t>
            </a:r>
          </a:p>
          <a:p>
            <a:r>
              <a:rPr lang="ru-RU" sz="2800" dirty="0" smtClean="0"/>
              <a:t>приняты 4 постановления Правительства КР для введения независимой аккредитации;</a:t>
            </a:r>
          </a:p>
          <a:p>
            <a:r>
              <a:rPr lang="ru-RU" sz="2800" dirty="0" smtClean="0"/>
              <a:t>создано Агентство по аккредитации образовательных программ и организаций (результат Программы </a:t>
            </a:r>
            <a:r>
              <a:rPr lang="en-US" sz="2800" dirty="0" smtClean="0"/>
              <a:t>GIZ</a:t>
            </a:r>
            <a:r>
              <a:rPr lang="ru-RU" sz="2800" dirty="0" smtClean="0"/>
              <a:t>)</a:t>
            </a:r>
          </a:p>
          <a:p>
            <a:r>
              <a:rPr lang="ru-RU" dirty="0" smtClean="0"/>
              <a:t>создано </a:t>
            </a:r>
            <a:r>
              <a:rPr lang="ru-RU" dirty="0" err="1" smtClean="0"/>
              <a:t>Аккредитационное</a:t>
            </a:r>
            <a:r>
              <a:rPr lang="ru-RU" dirty="0" smtClean="0"/>
              <a:t> агентство</a:t>
            </a:r>
            <a:r>
              <a:rPr lang="en-US" dirty="0" smtClean="0"/>
              <a:t> </a:t>
            </a:r>
            <a:r>
              <a:rPr lang="en-US" dirty="0" err="1" smtClean="0"/>
              <a:t>EdNet</a:t>
            </a:r>
            <a:r>
              <a:rPr lang="ru-RU" dirty="0" smtClean="0"/>
              <a:t> (результат проекта </a:t>
            </a:r>
            <a:r>
              <a:rPr lang="en-US" dirty="0" smtClean="0"/>
              <a:t>QANQA</a:t>
            </a:r>
            <a:r>
              <a:rPr lang="ru-RU" dirty="0" smtClean="0"/>
              <a:t>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273050"/>
            <a:ext cx="8226425" cy="1284288"/>
          </a:xfrm>
        </p:spPr>
        <p:txBody>
          <a:bodyPr/>
          <a:lstStyle/>
          <a:p>
            <a:pPr>
              <a:defRPr/>
            </a:pPr>
            <a:r>
              <a:rPr lang="ru-RU" sz="2400" dirty="0" smtClean="0"/>
              <a:t>ЗАКОНОДАТЕЛЬНАЯ ОСНОВА ДЛЯ ВНЕДРЕНИЯ НЕЗАВИСИМОЙ АККРЕДИТАЦИИ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4007D5-95F6-42ED-BFE8-C5AA73E5BB9D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5613" y="1916113"/>
            <a:ext cx="8226425" cy="4179887"/>
          </a:xfrm>
        </p:spPr>
        <p:txBody>
          <a:bodyPr/>
          <a:lstStyle/>
          <a:p>
            <a:pPr>
              <a:defRPr/>
            </a:pPr>
            <a:endParaRPr lang="ru-RU" sz="2800" dirty="0" smtClean="0"/>
          </a:p>
          <a:p>
            <a:pPr>
              <a:buFont typeface="Wingdings" pitchFamily="2" charset="2"/>
              <a:buNone/>
              <a:defRPr/>
            </a:pPr>
            <a:r>
              <a:rPr lang="ru-RU" sz="2800" dirty="0" smtClean="0"/>
              <a:t>	Закон </a:t>
            </a:r>
            <a:r>
              <a:rPr lang="ru-RU" sz="2800" dirty="0" err="1" smtClean="0"/>
              <a:t>Кыргызской</a:t>
            </a:r>
            <a:r>
              <a:rPr lang="ru-RU" sz="2800" dirty="0" smtClean="0"/>
              <a:t> Республики о внесении изменений в Закон </a:t>
            </a:r>
            <a:r>
              <a:rPr lang="ru-RU" sz="2800" dirty="0" err="1" smtClean="0"/>
              <a:t>Кыргызской</a:t>
            </a:r>
            <a:r>
              <a:rPr lang="ru-RU" sz="2800" dirty="0" smtClean="0"/>
              <a:t> Республики «Об образовании» от 6.06.2013 г.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2800" dirty="0" smtClean="0"/>
              <a:t> Изменения были внесены в статью 40.</a:t>
            </a:r>
          </a:p>
          <a:p>
            <a:pPr>
              <a:buFont typeface="Wingdings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Подзаконные акты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effectLst/>
              </a:rPr>
              <a:t>Положение о </a:t>
            </a:r>
            <a:r>
              <a:rPr lang="ru-RU" b="1" dirty="0">
                <a:effectLst/>
              </a:rPr>
              <a:t>Национальном </a:t>
            </a:r>
            <a:r>
              <a:rPr lang="ru-RU" b="1" dirty="0" err="1">
                <a:effectLst/>
              </a:rPr>
              <a:t>аккредитационном</a:t>
            </a:r>
            <a:r>
              <a:rPr lang="ru-RU" b="1" dirty="0">
                <a:effectLst/>
              </a:rPr>
              <a:t> совете при уполномоченном государственном органе в области образования</a:t>
            </a:r>
          </a:p>
          <a:p>
            <a:r>
              <a:rPr lang="ru-RU" dirty="0" smtClean="0"/>
              <a:t>Утверждено постановлением </a:t>
            </a:r>
            <a:r>
              <a:rPr lang="ru-RU" dirty="0"/>
              <a:t>Правительства </a:t>
            </a:r>
            <a:r>
              <a:rPr lang="ru-RU" dirty="0" err="1"/>
              <a:t>Кыргызской</a:t>
            </a:r>
            <a:r>
              <a:rPr lang="ru-RU" dirty="0"/>
              <a:t> </a:t>
            </a:r>
            <a:r>
              <a:rPr lang="ru-RU" dirty="0" smtClean="0"/>
              <a:t>Республики от </a:t>
            </a:r>
            <a:r>
              <a:rPr lang="ru-RU" dirty="0"/>
              <a:t>4 августа 2014 года N 438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2481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Подзаконные </a:t>
            </a:r>
            <a:r>
              <a:rPr lang="ru-RU" dirty="0" smtClean="0"/>
              <a:t>акты (2)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effectLst/>
              </a:rPr>
              <a:t>Положение о порядке признания </a:t>
            </a:r>
            <a:r>
              <a:rPr lang="ru-RU" dirty="0" err="1" smtClean="0">
                <a:effectLst/>
              </a:rPr>
              <a:t>аккредитационных</a:t>
            </a:r>
            <a:r>
              <a:rPr lang="ru-RU" dirty="0" smtClean="0">
                <a:effectLst/>
              </a:rPr>
              <a:t> </a:t>
            </a:r>
            <a:r>
              <a:rPr lang="ru-RU" dirty="0">
                <a:effectLst/>
              </a:rPr>
              <a:t>агентств в области </a:t>
            </a:r>
            <a:r>
              <a:rPr lang="ru-RU" dirty="0" smtClean="0">
                <a:effectLst/>
              </a:rPr>
              <a:t>образования;</a:t>
            </a:r>
            <a:endParaRPr lang="ru-RU" dirty="0">
              <a:effectLst/>
            </a:endParaRPr>
          </a:p>
          <a:p>
            <a:r>
              <a:rPr lang="ru-RU" dirty="0">
                <a:effectLst/>
              </a:rPr>
              <a:t>- Положение о порядке аккредитации образовательных организаций и </a:t>
            </a:r>
            <a:r>
              <a:rPr lang="ru-RU" dirty="0" smtClean="0">
                <a:effectLst/>
              </a:rPr>
              <a:t>программ;</a:t>
            </a:r>
            <a:endParaRPr lang="ru-RU" dirty="0">
              <a:effectLst/>
            </a:endParaRPr>
          </a:p>
          <a:p>
            <a:r>
              <a:rPr lang="ru-RU" dirty="0" smtClean="0">
                <a:effectLst/>
              </a:rPr>
              <a:t>Утверждено постановлением </a:t>
            </a:r>
            <a:r>
              <a:rPr lang="ru-RU" dirty="0">
                <a:effectLst/>
              </a:rPr>
              <a:t>Правительства </a:t>
            </a:r>
            <a:r>
              <a:rPr lang="ru-RU" dirty="0" err="1">
                <a:effectLst/>
              </a:rPr>
              <a:t>Кыргызской</a:t>
            </a:r>
            <a:r>
              <a:rPr lang="ru-RU" dirty="0">
                <a:effectLst/>
              </a:rPr>
              <a:t> Республики от 29.09.2015 </a:t>
            </a:r>
            <a:r>
              <a:rPr lang="ru-RU" dirty="0" smtClean="0">
                <a:effectLst/>
              </a:rPr>
              <a:t>№ </a:t>
            </a:r>
            <a:r>
              <a:rPr lang="ru-RU" dirty="0" smtClean="0">
                <a:effectLst/>
              </a:rPr>
              <a:t>670.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EDE37-F809-42BA-B1CB-FF99593A40C9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92888176"/>
      </p:ext>
    </p:extLst>
  </p:cSld>
  <p:clrMapOvr>
    <a:masterClrMapping/>
  </p:clrMapOvr>
</p:sld>
</file>

<file path=ppt/theme/theme1.xml><?xml version="1.0" encoding="utf-8"?>
<a:theme xmlns:a="http://schemas.openxmlformats.org/drawingml/2006/main" name="Сетка с тенью">
  <a:themeElements>
    <a:clrScheme name="Сетка с тенью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Сетка с тень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етка с тенью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ка с тенью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1275</TotalTime>
  <Words>1899</Words>
  <Application>Microsoft Office PowerPoint</Application>
  <PresentationFormat>Экран (4:3)</PresentationFormat>
  <Paragraphs>184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Сетка с тенью</vt:lpstr>
      <vt:lpstr>   АГЕНТСТВО ПО АККРЕДИТАЦИИ ОБРАЗОВАТЕЛЬНЫХ ПРОГРАММ И ОРГАНИЗАЦИЙ (ААОПО)    </vt:lpstr>
      <vt:lpstr>Когда появилось понятие «Аккредитация» в КР?</vt:lpstr>
      <vt:lpstr>Помощь международных организаций</vt:lpstr>
      <vt:lpstr>Программа GIZ«Профтехобразование и содействие занятости»</vt:lpstr>
      <vt:lpstr>Результаты международных проектов</vt:lpstr>
      <vt:lpstr>Результаты международных проектов (2)</vt:lpstr>
      <vt:lpstr>ЗАКОНОДАТЕЛЬНАЯ ОСНОВА ДЛЯ ВНЕДРЕНИЯ НЕЗАВИСИМОЙ АККРЕДИТАЦИИ</vt:lpstr>
      <vt:lpstr>Подзаконные акты</vt:lpstr>
      <vt:lpstr>Подзаконные акты (2)</vt:lpstr>
      <vt:lpstr>Подзаконные акты (3)</vt:lpstr>
      <vt:lpstr>Минимальные требования (аккредитационные стандарты)</vt:lpstr>
      <vt:lpstr>Стандарт 1. Политика обеспечения качества образования</vt:lpstr>
      <vt:lpstr>Критерии стандарта 1</vt:lpstr>
      <vt:lpstr>Критерии стандарта 1</vt:lpstr>
      <vt:lpstr>Стандарт 3. Личностно - ориентированное обучение и оценка успеваемости обучающихся (студентов)</vt:lpstr>
      <vt:lpstr>Критерии стандарта 3</vt:lpstr>
      <vt:lpstr>Критерии стандарта 3</vt:lpstr>
      <vt:lpstr>Критерии стандарта 3</vt:lpstr>
      <vt:lpstr>Стандарт 7. Управление информацией и доведение ее до общественности</vt:lpstr>
      <vt:lpstr>Критерии стандарта 7</vt:lpstr>
      <vt:lpstr>Критерии стандарта 7</vt:lpstr>
      <vt:lpstr>Критерии стандарта 7</vt:lpstr>
      <vt:lpstr>Критерии стандарта 7</vt:lpstr>
      <vt:lpstr>Агентство по аккредитации образовательных программ и организаций, создано 20.08.2014</vt:lpstr>
      <vt:lpstr>Сертификат   ААОПО</vt:lpstr>
      <vt:lpstr>Результаты работы ААОПО</vt:lpstr>
      <vt:lpstr>Результаты работы ААОПО (2)</vt:lpstr>
      <vt:lpstr>Проблемы независимой аккредитации</vt:lpstr>
      <vt:lpstr>Недостатки в Законе в части акккредитации</vt:lpstr>
      <vt:lpstr>Перспективы независимой аккредитации</vt:lpstr>
      <vt:lpstr>Перспективы независимой аккредитации (2)</vt:lpstr>
      <vt:lpstr>Слайд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ОБРАЗОВАНИЯ И НАУКИ КЫРГЫЗСКОЙ РЕСПУБЛИКИ   Государственная инспекция по лицензированию и аккредитации (аттестации) при МОиН КР</dc:title>
  <dc:creator>user</dc:creator>
  <cp:lastModifiedBy>Admin</cp:lastModifiedBy>
  <cp:revision>183</cp:revision>
  <dcterms:created xsi:type="dcterms:W3CDTF">2009-11-16T05:05:48Z</dcterms:created>
  <dcterms:modified xsi:type="dcterms:W3CDTF">2017-03-06T15:50:33Z</dcterms:modified>
</cp:coreProperties>
</file>